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7" r:id="rId5"/>
    <p:sldId id="258" r:id="rId6"/>
    <p:sldId id="259" r:id="rId7"/>
    <p:sldId id="260" r:id="rId8"/>
    <p:sldId id="274" r:id="rId9"/>
    <p:sldId id="275" r:id="rId10"/>
    <p:sldId id="284" r:id="rId11"/>
    <p:sldId id="276" r:id="rId12"/>
    <p:sldId id="277" r:id="rId13"/>
    <p:sldId id="261" r:id="rId14"/>
    <p:sldId id="264" r:id="rId15"/>
    <p:sldId id="266" r:id="rId16"/>
    <p:sldId id="285" r:id="rId17"/>
    <p:sldId id="278" r:id="rId18"/>
    <p:sldId id="279" r:id="rId19"/>
    <p:sldId id="280" r:id="rId20"/>
    <p:sldId id="286" r:id="rId21"/>
    <p:sldId id="281" r:id="rId22"/>
    <p:sldId id="282" r:id="rId23"/>
    <p:sldId id="273" r:id="rId24"/>
    <p:sldId id="27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906E-6AEC-4C58-959B-800293419824}" type="datetimeFigureOut">
              <a:rPr lang="it-IT" smtClean="0"/>
              <a:pPr/>
              <a:t>18/02/2014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7703-D4F4-44E4-9153-6A9DCF412D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b="1" dirty="0" smtClean="0"/>
              <a:t>QCV-MB</a:t>
            </a:r>
            <a:endParaRPr lang="it-IT" sz="7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/>
          <a:lstStyle/>
          <a:p>
            <a:r>
              <a:rPr lang="it-IT" b="1" dirty="0" smtClean="0"/>
              <a:t>Nuovo quadro di </a:t>
            </a:r>
            <a:r>
              <a:rPr lang="it-IT" b="1" dirty="0" smtClean="0"/>
              <a:t>controllo e comando </a:t>
            </a:r>
            <a:r>
              <a:rPr lang="it-IT" b="1" dirty="0" smtClean="0"/>
              <a:t>per Maestro ed </a:t>
            </a:r>
            <a:r>
              <a:rPr lang="it-IT" b="1" dirty="0" err="1" smtClean="0"/>
              <a:t>Ocean</a:t>
            </a:r>
            <a:endParaRPr lang="it-IT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Collegamento elettrico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Risulta </a:t>
            </a:r>
            <a:r>
              <a:rPr lang="it-IT" dirty="0" smtClean="0"/>
              <a:t>simile  agli </a:t>
            </a:r>
            <a:r>
              <a:rPr lang="it-IT" dirty="0" smtClean="0"/>
              <a:t>attuali accessori con la possibilità aggiuntiva della doppia gestione degli attuatori valvole e delle resistenze elettriche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logiche di impostazione della configurazione funzionale della macchina e di indirizzo della macchina sono in tutto e per tutto in linea con tutte le altre nostre schede della Serie MB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0630" cy="58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09807" cy="56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Configurazione uscita Valvole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488" y="2071678"/>
            <a:ext cx="3643338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Modificando la connessione del connettore M17 è possibile predisporre la scheda per il controllo di valvole:</a:t>
            </a:r>
          </a:p>
          <a:p>
            <a:pPr lvl="1"/>
            <a:r>
              <a:rPr lang="it-IT" sz="2400" dirty="0" smtClean="0"/>
              <a:t>230 Volt On/Off</a:t>
            </a:r>
          </a:p>
          <a:p>
            <a:pPr lvl="1"/>
            <a:r>
              <a:rPr lang="it-IT" sz="2400" dirty="0" smtClean="0"/>
              <a:t>24 Volt 3 punti</a:t>
            </a:r>
            <a:endParaRPr lang="it-IT" sz="24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502958" cy="298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14554"/>
            <a:ext cx="237595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416346" cy="47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475656" y="18864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 funzione del tipo di valvole utilizzate, il Cliente deve configurare la Scheda elettronica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5877272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CONFIGURAZIONE </a:t>
            </a:r>
            <a:r>
              <a:rPr lang="it-IT" sz="2000" b="1" i="1" dirty="0" err="1" smtClean="0"/>
              <a:t>DI</a:t>
            </a:r>
            <a:r>
              <a:rPr lang="it-IT" sz="2000" b="1" i="1" dirty="0" smtClean="0"/>
              <a:t> DEFAULT: </a:t>
            </a:r>
            <a:r>
              <a:rPr lang="it-IT" dirty="0" smtClean="0"/>
              <a:t>per evitare disguidi o bruciature degli attuatori, la scheda viene fornita con il connettore </a:t>
            </a:r>
            <a:r>
              <a:rPr lang="it-IT" b="1" dirty="0" smtClean="0"/>
              <a:t>non collegato</a:t>
            </a:r>
            <a:endParaRPr lang="it-IT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5"/>
            <a:ext cx="8280920" cy="61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Dip</a:t>
            </a:r>
            <a:r>
              <a:rPr lang="it-IT" dirty="0" smtClean="0"/>
              <a:t> di configurazione ed ingressi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Viene mantenuta la logica di impostazione della gamma esistente </a:t>
            </a:r>
            <a:r>
              <a:rPr lang="it-IT" smtClean="0"/>
              <a:t>di schede MB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31109" cy="62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381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105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266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6981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Impostazione logica di funzionamento del controllo definibile utilizzando i </a:t>
            </a:r>
            <a:r>
              <a:rPr lang="it-IT" sz="2000" b="1" dirty="0" err="1" smtClean="0"/>
              <a:t>Dip</a:t>
            </a:r>
            <a:r>
              <a:rPr lang="it-IT" sz="2000" b="1" dirty="0" smtClean="0"/>
              <a:t> 1/7 di configurazione</a:t>
            </a:r>
            <a:endParaRPr lang="it-IT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9532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25275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18864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Impostazione logica di lavoro attuatore a 3 punti 24 volt in funzione del tempo di apertura della valvola.</a:t>
            </a:r>
          </a:p>
          <a:p>
            <a:r>
              <a:rPr lang="it-IT" sz="2000" b="1" dirty="0" smtClean="0"/>
              <a:t>Di default è impostato a 150 sec ovvero il tempo di apertura delle nostre valvole.</a:t>
            </a:r>
          </a:p>
          <a:p>
            <a:r>
              <a:rPr lang="it-IT" sz="2000" b="1" dirty="0" smtClean="0"/>
              <a:t>Se il Cliente utilizza proprie valvole con propri attuatori, allora dovrà impostare diversamente i </a:t>
            </a:r>
            <a:r>
              <a:rPr lang="it-IT" sz="2000" b="1" dirty="0" err="1" smtClean="0"/>
              <a:t>Dip</a:t>
            </a:r>
            <a:r>
              <a:rPr lang="it-IT" sz="2000" b="1" dirty="0" smtClean="0"/>
              <a:t> in base alle specifiche della valvola.</a:t>
            </a:r>
          </a:p>
          <a:p>
            <a:r>
              <a:rPr lang="it-IT" sz="2000" b="1" u="sng" dirty="0" smtClean="0"/>
              <a:t>Massimo assorbimento ammesso 2,5 VA</a:t>
            </a:r>
            <a:endParaRPr lang="it-IT" sz="20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progetto prevede </a:t>
            </a:r>
            <a:r>
              <a:rPr lang="it-IT" dirty="0" smtClean="0"/>
              <a:t>la possibilità di </a:t>
            </a:r>
            <a:r>
              <a:rPr lang="it-IT" dirty="0" smtClean="0"/>
              <a:t>fornitura di un </a:t>
            </a:r>
            <a:r>
              <a:rPr lang="it-IT" dirty="0" smtClean="0"/>
              <a:t>unico quadro </a:t>
            </a:r>
            <a:r>
              <a:rPr lang="it-IT" dirty="0" smtClean="0"/>
              <a:t>di comando per il controllo di unità Maestro ed Ocean equipaggiate di valvole On/Off 230 volt, oppure flottanti a 3 punti</a:t>
            </a:r>
          </a:p>
          <a:p>
            <a:r>
              <a:rPr lang="it-IT" dirty="0" smtClean="0"/>
              <a:t>Il progetto </a:t>
            </a:r>
            <a:r>
              <a:rPr lang="it-IT" dirty="0" smtClean="0"/>
              <a:t>riunisce quindi, </a:t>
            </a:r>
            <a:r>
              <a:rPr lang="it-IT" dirty="0" smtClean="0"/>
              <a:t>in un’unica </a:t>
            </a:r>
            <a:r>
              <a:rPr lang="it-IT" dirty="0" smtClean="0"/>
              <a:t>soluzione, </a:t>
            </a:r>
            <a:r>
              <a:rPr lang="it-IT" dirty="0" smtClean="0"/>
              <a:t>l’attuale gamma di  quadri QCV:</a:t>
            </a:r>
          </a:p>
          <a:p>
            <a:pPr lvl="1"/>
            <a:r>
              <a:rPr lang="it-IT" dirty="0" smtClean="0"/>
              <a:t>QCV - soluzione con valvole a 3 punti 24 Volt, e </a:t>
            </a:r>
          </a:p>
          <a:p>
            <a:pPr lvl="1"/>
            <a:r>
              <a:rPr lang="it-IT" dirty="0" smtClean="0"/>
              <a:t>QCV-MB soluzione per sole valvole On/Off 230 Volt</a:t>
            </a:r>
          </a:p>
          <a:p>
            <a:r>
              <a:rPr lang="it-IT" dirty="0" smtClean="0"/>
              <a:t>Di fatto si completa il passaggio da </a:t>
            </a:r>
            <a:r>
              <a:rPr lang="it-IT" dirty="0" smtClean="0"/>
              <a:t>schede della Serie </a:t>
            </a:r>
            <a:r>
              <a:rPr lang="it-IT" dirty="0" smtClean="0"/>
              <a:t>“IR” a schede “MB” unificando la nostra </a:t>
            </a:r>
            <a:r>
              <a:rPr lang="it-IT" dirty="0" smtClean="0"/>
              <a:t>proposta all’intera gamma di terminali </a:t>
            </a:r>
            <a:r>
              <a:rPr lang="it-IT" dirty="0" err="1" smtClean="0"/>
              <a:t>idronici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MB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scheda appartiene alla famiglia MB ed è quindi possibile gestire:</a:t>
            </a:r>
          </a:p>
          <a:p>
            <a:pPr lvl="1"/>
            <a:r>
              <a:rPr lang="it-IT" dirty="0" smtClean="0"/>
              <a:t>la macchina con il comando T-MB (fornito di serie con il quadro di controllo)</a:t>
            </a:r>
          </a:p>
          <a:p>
            <a:pPr lvl="1"/>
            <a:r>
              <a:rPr lang="it-IT" dirty="0" smtClean="0"/>
              <a:t>una rete Master/Slave sotto unico comando</a:t>
            </a:r>
          </a:p>
          <a:p>
            <a:pPr lvl="1"/>
            <a:r>
              <a:rPr lang="it-IT" dirty="0" smtClean="0"/>
              <a:t>una rete con il controllo PSM-DI</a:t>
            </a:r>
          </a:p>
          <a:p>
            <a:pPr lvl="1"/>
            <a:r>
              <a:rPr lang="it-IT" dirty="0" smtClean="0"/>
              <a:t>una  rete utilizzando il nostro programma di supervisione </a:t>
            </a:r>
            <a:r>
              <a:rPr lang="it-IT" dirty="0" err="1" smtClean="0"/>
              <a:t>Sabianet</a:t>
            </a:r>
            <a:endParaRPr lang="it-IT" dirty="0" smtClean="0"/>
          </a:p>
          <a:p>
            <a:pPr lvl="1"/>
            <a:r>
              <a:rPr lang="it-IT" b="1" dirty="0" smtClean="0"/>
              <a:t>Non</a:t>
            </a:r>
            <a:r>
              <a:rPr lang="it-IT" b="1" smtClean="0"/>
              <a:t>, e dicasi </a:t>
            </a:r>
            <a:r>
              <a:rPr lang="it-IT" b="1" dirty="0" smtClean="0"/>
              <a:t>NON, </a:t>
            </a:r>
            <a:r>
              <a:rPr lang="it-IT" dirty="0" smtClean="0"/>
              <a:t>è possibile collegare il ricevitore del telecomando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811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961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Esempio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41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02534" cy="48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411760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Funzioni pannello di controllo T-MB</a:t>
            </a:r>
            <a:endParaRPr lang="it-IT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Valvole 24 Volt 3 Punti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5112568" cy="492941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controllo è in grado di gestire valvole con attuatori a 3 punti, 24 volt, che possono essere fornite da </a:t>
            </a:r>
            <a:r>
              <a:rPr lang="it-IT" dirty="0" err="1" smtClean="0"/>
              <a:t>Sabiana</a:t>
            </a:r>
            <a:r>
              <a:rPr lang="it-IT" dirty="0" smtClean="0"/>
              <a:t> oppure scelte dall’installatore.</a:t>
            </a:r>
          </a:p>
          <a:p>
            <a:r>
              <a:rPr lang="it-IT" dirty="0" smtClean="0"/>
              <a:t>Il funzionamento delle valvole a 3 punti è caratterizzato principalmente, oltre che dal </a:t>
            </a:r>
            <a:r>
              <a:rPr lang="it-IT" dirty="0" err="1" smtClean="0"/>
              <a:t>Kv</a:t>
            </a:r>
            <a:r>
              <a:rPr lang="it-IT" dirty="0" smtClean="0"/>
              <a:t>, anche dal tempo di apertura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2713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952"/>
            <a:ext cx="2673865" cy="246189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Valvole On/Off 230 Volt</a:t>
            </a:r>
            <a:endParaRPr lang="it-IT" dirty="0"/>
          </a:p>
        </p:txBody>
      </p:sp>
      <p:sp>
        <p:nvSpPr>
          <p:cNvPr id="5" name="Segnaposto contenuto 6"/>
          <p:cNvSpPr>
            <a:spLocks noGrp="1"/>
          </p:cNvSpPr>
          <p:nvPr>
            <p:ph idx="1"/>
          </p:nvPr>
        </p:nvSpPr>
        <p:spPr>
          <a:xfrm>
            <a:off x="457200" y="1600200"/>
            <a:ext cx="5554663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Valvola Siemens, 3 vie 3 attacchi  </a:t>
            </a:r>
            <a:r>
              <a:rPr lang="it-IT" sz="2800" dirty="0" err="1" smtClean="0"/>
              <a:t>Kvs</a:t>
            </a:r>
            <a:r>
              <a:rPr lang="it-IT" sz="2800" dirty="0" smtClean="0"/>
              <a:t> 10   PN 16</a:t>
            </a:r>
          </a:p>
          <a:p>
            <a:r>
              <a:rPr lang="it-IT" sz="2800" dirty="0" smtClean="0"/>
              <a:t>Kit prolunga per impiego basse temperature acqua</a:t>
            </a:r>
          </a:p>
          <a:p>
            <a:r>
              <a:rPr lang="it-IT" sz="2800" dirty="0" smtClean="0"/>
              <a:t>Attuatore elettrico On/Off   230 Volt con resistenza anti condensa</a:t>
            </a:r>
          </a:p>
          <a:p>
            <a:r>
              <a:rPr lang="it-IT" sz="2800" dirty="0" smtClean="0"/>
              <a:t>Tempo di apertura 60 s</a:t>
            </a:r>
          </a:p>
          <a:p>
            <a:r>
              <a:rPr lang="it-IT" sz="2800" dirty="0" smtClean="0"/>
              <a:t>Consumo attuatore 9 VA</a:t>
            </a:r>
          </a:p>
          <a:p>
            <a:r>
              <a:rPr lang="it-IT" sz="2800" dirty="0" smtClean="0"/>
              <a:t>Protezione IP 44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Nuovi codici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Sono previsti due soli </a:t>
            </a:r>
            <a:r>
              <a:rPr lang="it-IT" dirty="0" smtClean="0"/>
              <a:t>codici di accessorio:</a:t>
            </a:r>
            <a:endParaRPr lang="it-IT" dirty="0" smtClean="0"/>
          </a:p>
          <a:p>
            <a:pPr lvl="1"/>
            <a:r>
              <a:rPr lang="it-IT" dirty="0" smtClean="0"/>
              <a:t>9034140: da utilizzare per le grandezze MTO 1-6 e OCEAN 1-4. La scheda elettronica è dotata di relè ventilatore da 16 A. Questo rende non più necessario utilizzare il SEL-S per supportare il carico elettrico dei ventilatori</a:t>
            </a:r>
          </a:p>
          <a:p>
            <a:pPr lvl="1"/>
            <a:r>
              <a:rPr lang="it-IT" dirty="0" smtClean="0"/>
              <a:t>9034147: è riferito alla grandezza MTO 7. In considerazione dei valori di corrente assorbita dai ventilatori montati su questa grandezza, all’interno del quadro sono montati anche due SEL-S, uno per ventilatore.</a:t>
            </a:r>
          </a:p>
          <a:p>
            <a:endParaRPr lang="it-IT" dirty="0" smtClean="0"/>
          </a:p>
          <a:p>
            <a:r>
              <a:rPr lang="it-IT" dirty="0" smtClean="0"/>
              <a:t>9034140 – Quadro QCV per Maestro 1/6 sciolto</a:t>
            </a:r>
          </a:p>
          <a:p>
            <a:r>
              <a:rPr lang="it-IT" dirty="0" smtClean="0"/>
              <a:t>9034147 – Quadro QCV per Maestro 7     sciolto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 seguenti codici di catalogo          vanno a morire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it-IT" dirty="0" smtClean="0"/>
              <a:t>9034260 – Quadro di controllo modulante MTO 1/6   (</a:t>
            </a:r>
            <a:r>
              <a:rPr lang="it-IT" b="1" dirty="0" smtClean="0"/>
              <a:t>sostituito dal 9034140</a:t>
            </a:r>
            <a:r>
              <a:rPr lang="it-IT" dirty="0" smtClean="0"/>
              <a:t>)</a:t>
            </a:r>
          </a:p>
          <a:p>
            <a:r>
              <a:rPr lang="it-IT" dirty="0" smtClean="0"/>
              <a:t>9034267 – Quadro di controllo modulante MTO 7       (</a:t>
            </a:r>
            <a:r>
              <a:rPr lang="it-IT" b="1" dirty="0" smtClean="0"/>
              <a:t>sostituito dal 9034147</a:t>
            </a:r>
            <a:r>
              <a:rPr lang="it-IT" dirty="0" smtClean="0"/>
              <a:t>)</a:t>
            </a:r>
          </a:p>
          <a:p>
            <a:r>
              <a:rPr lang="it-IT" dirty="0" smtClean="0"/>
              <a:t>9034111 – Quadro di controllo ON/OFF    MTO 1/6   (</a:t>
            </a:r>
            <a:r>
              <a:rPr lang="it-IT" b="1" dirty="0" smtClean="0"/>
              <a:t>sostituito dal 9034140</a:t>
            </a:r>
            <a:r>
              <a:rPr lang="it-IT" dirty="0" smtClean="0"/>
              <a:t>)</a:t>
            </a:r>
          </a:p>
          <a:p>
            <a:r>
              <a:rPr lang="it-IT" dirty="0" smtClean="0"/>
              <a:t>9034117 – Quadro di controllo ON/OFF   MTO 7       (</a:t>
            </a:r>
            <a:r>
              <a:rPr lang="it-IT" b="1" dirty="0" smtClean="0"/>
              <a:t>sostituito dal 9034147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Controllo velocità ventilatore (Alta – Media – Bassa – Automatica)</a:t>
            </a:r>
          </a:p>
          <a:p>
            <a:r>
              <a:rPr lang="it-IT" dirty="0" smtClean="0"/>
              <a:t>Controllo Valvola Batteria </a:t>
            </a:r>
            <a:r>
              <a:rPr lang="it-IT" dirty="0"/>
              <a:t>P</a:t>
            </a:r>
            <a:r>
              <a:rPr lang="it-IT" dirty="0" smtClean="0"/>
              <a:t>rimaria</a:t>
            </a:r>
          </a:p>
          <a:p>
            <a:r>
              <a:rPr lang="it-IT" dirty="0" smtClean="0"/>
              <a:t>Controllo Valvola Batteria Ausiliaria</a:t>
            </a:r>
          </a:p>
          <a:p>
            <a:r>
              <a:rPr lang="it-IT" dirty="0" smtClean="0"/>
              <a:t>Controllo e gestione resistenza elettrica quale alternativa alla caldaia o ad integrazione </a:t>
            </a:r>
            <a:r>
              <a:rPr lang="it-IT" dirty="0" smtClean="0"/>
              <a:t>della batteria </a:t>
            </a:r>
            <a:r>
              <a:rPr lang="it-IT" dirty="0" smtClean="0"/>
              <a:t>ad </a:t>
            </a:r>
            <a:r>
              <a:rPr lang="it-IT" dirty="0" smtClean="0"/>
              <a:t>acqua calda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Con uno stesso quadro è possibile gestire valvole: </a:t>
            </a:r>
          </a:p>
          <a:p>
            <a:pPr lvl="1"/>
            <a:r>
              <a:rPr lang="it-IT" dirty="0" smtClean="0"/>
              <a:t>230 Volt di tipo On/Off </a:t>
            </a:r>
          </a:p>
          <a:p>
            <a:pPr lvl="1"/>
            <a:r>
              <a:rPr lang="it-IT" dirty="0" smtClean="0"/>
              <a:t>24 Volt a 3 punti flottante con controllo PID</a:t>
            </a:r>
          </a:p>
          <a:p>
            <a:r>
              <a:rPr lang="it-IT" dirty="0" smtClean="0"/>
              <a:t>La scheda elettronica è stata sviluppata in accordo alla nostra filosofia “MB”, quindi interfacciabile ai comandi PSM-DI e </a:t>
            </a:r>
            <a:r>
              <a:rPr lang="it-IT" dirty="0" err="1" smtClean="0"/>
              <a:t>Sabianet</a:t>
            </a:r>
            <a:endParaRPr lang="it-IT" dirty="0" smtClean="0"/>
          </a:p>
          <a:p>
            <a:r>
              <a:rPr lang="it-IT" dirty="0" smtClean="0"/>
              <a:t>In abbinamento con le unità </a:t>
            </a:r>
            <a:r>
              <a:rPr lang="it-IT" dirty="0" err="1" smtClean="0"/>
              <a:t>Ocean</a:t>
            </a:r>
            <a:r>
              <a:rPr lang="it-IT" dirty="0" smtClean="0"/>
              <a:t> e con unità Maestro, fino alla grandezza 6, è stato possibile eliminare il modulo relè SEL-S in quanto i relè montati sulla scheda sono già da 16 </a:t>
            </a:r>
            <a:r>
              <a:rPr lang="it-IT" dirty="0" err="1" smtClean="0"/>
              <a:t>Amp</a:t>
            </a:r>
            <a:r>
              <a:rPr lang="it-IT" dirty="0" smtClean="0"/>
              <a:t> ovvero compatibili con le correnti assorbite dal motore del ventilatore</a:t>
            </a:r>
          </a:p>
          <a:p>
            <a:r>
              <a:rPr lang="it-IT" dirty="0" smtClean="0"/>
              <a:t>Solo per il Maestro grandezza 7 è necessario utilizzare 2 SEL-S per il controllo dei ventilatori</a:t>
            </a:r>
          </a:p>
          <a:p>
            <a:r>
              <a:rPr lang="it-IT" dirty="0" smtClean="0"/>
              <a:t>Abbiamo inoltre </a:t>
            </a:r>
            <a:r>
              <a:rPr lang="it-IT" dirty="0" smtClean="0"/>
              <a:t>previsto due relè dedicati alla gestione e controllo della batteria elettrica con possibilità di inserzione su due stadi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Montaggio Quadro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Come per l’attuale accessorio, il quadro elettrico viene montato sul fianco macchina in corrispondenza delle uscite cavi ventilatore</a:t>
            </a:r>
            <a:endParaRPr lang="it-IT" dirty="0"/>
          </a:p>
        </p:txBody>
      </p:sp>
      <p:pic>
        <p:nvPicPr>
          <p:cNvPr id="4" name="Immagine 3" descr="MT-0001-XX_5_1.JPG"/>
          <p:cNvPicPr/>
          <p:nvPr/>
        </p:nvPicPr>
        <p:blipFill>
          <a:blip r:embed="rId2" cstate="print"/>
          <a:srcRect l="6593" t="15020" r="2221" b="4871"/>
          <a:stretch>
            <a:fillRect/>
          </a:stretch>
        </p:blipFill>
        <p:spPr>
          <a:xfrm>
            <a:off x="714348" y="3214686"/>
            <a:ext cx="2876941" cy="1917510"/>
          </a:xfrm>
          <a:prstGeom prst="rect">
            <a:avLst/>
          </a:prstGeom>
        </p:spPr>
      </p:pic>
      <p:pic>
        <p:nvPicPr>
          <p:cNvPr id="5" name="Immagine 4" descr="MT-0001-XX_5.JPG"/>
          <p:cNvPicPr/>
          <p:nvPr/>
        </p:nvPicPr>
        <p:blipFill>
          <a:blip r:embed="rId3" cstate="print"/>
          <a:srcRect t="21245" r="25110" b="11096"/>
          <a:stretch>
            <a:fillRect/>
          </a:stretch>
        </p:blipFill>
        <p:spPr>
          <a:xfrm>
            <a:off x="5000628" y="3643314"/>
            <a:ext cx="3376084" cy="23114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357554" y="4714884"/>
            <a:ext cx="2155825" cy="244475"/>
          </a:xfrm>
          <a:prstGeom prst="bentConnector3">
            <a:avLst>
              <a:gd name="adj1" fmla="val 49986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500298" y="4286256"/>
            <a:ext cx="787400" cy="809625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724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422108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79712" y="1886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QUADRO </a:t>
            </a:r>
            <a:r>
              <a:rPr lang="it-IT" sz="2800" b="1" dirty="0" err="1" smtClean="0"/>
              <a:t>Ocean</a:t>
            </a:r>
            <a:r>
              <a:rPr lang="it-IT" sz="2800" b="1" dirty="0" smtClean="0"/>
              <a:t> e Maestro 1-6</a:t>
            </a:r>
            <a:endParaRPr lang="it-IT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28695" cy="60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75856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QUADRO 7</a:t>
            </a:r>
            <a:endParaRPr lang="it-IT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836</Words>
  <Application>Microsoft Office PowerPoint</Application>
  <PresentationFormat>Presentazione su schermo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QCV-MB</vt:lpstr>
      <vt:lpstr>Diapositiva 2</vt:lpstr>
      <vt:lpstr>Nuovi codici</vt:lpstr>
      <vt:lpstr>I seguenti codici di catalogo          vanno a morire</vt:lpstr>
      <vt:lpstr>Funzioni</vt:lpstr>
      <vt:lpstr>Vantaggi</vt:lpstr>
      <vt:lpstr>Montaggio Quadro</vt:lpstr>
      <vt:lpstr>Diapositiva 8</vt:lpstr>
      <vt:lpstr>Diapositiva 9</vt:lpstr>
      <vt:lpstr>Collegamento elettrico</vt:lpstr>
      <vt:lpstr>Diapositiva 11</vt:lpstr>
      <vt:lpstr>Diapositiva 12</vt:lpstr>
      <vt:lpstr>Configurazione uscita Valvole</vt:lpstr>
      <vt:lpstr>Diapositiva 14</vt:lpstr>
      <vt:lpstr>Diapositiva 15</vt:lpstr>
      <vt:lpstr>Dip di configurazione ed ingressi</vt:lpstr>
      <vt:lpstr>Diapositiva 17</vt:lpstr>
      <vt:lpstr>Diapositiva 18</vt:lpstr>
      <vt:lpstr>Diapositiva 19</vt:lpstr>
      <vt:lpstr>Funzioni MB</vt:lpstr>
      <vt:lpstr>Diapositiva 21</vt:lpstr>
      <vt:lpstr>Diapositiva 22</vt:lpstr>
      <vt:lpstr>Valvole 24 Volt 3 Punti</vt:lpstr>
      <vt:lpstr>Valvole On/Off 230 Volt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QCV-MB</dc:title>
  <dc:creator>salaprove</dc:creator>
  <cp:lastModifiedBy> </cp:lastModifiedBy>
  <cp:revision>72</cp:revision>
  <dcterms:created xsi:type="dcterms:W3CDTF">2013-12-04T09:32:19Z</dcterms:created>
  <dcterms:modified xsi:type="dcterms:W3CDTF">2014-02-18T12:09:37Z</dcterms:modified>
</cp:coreProperties>
</file>