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85" r:id="rId16"/>
    <p:sldId id="305" r:id="rId17"/>
    <p:sldId id="306" r:id="rId18"/>
    <p:sldId id="311" r:id="rId19"/>
    <p:sldId id="312" r:id="rId20"/>
    <p:sldId id="313" r:id="rId21"/>
    <p:sldId id="307" r:id="rId22"/>
    <p:sldId id="308" r:id="rId23"/>
    <p:sldId id="309" r:id="rId24"/>
    <p:sldId id="310" r:id="rId25"/>
    <p:sldId id="314" r:id="rId26"/>
    <p:sldId id="315" r:id="rId27"/>
    <p:sldId id="286" r:id="rId28"/>
    <p:sldId id="289" r:id="rId29"/>
    <p:sldId id="280" r:id="rId30"/>
    <p:sldId id="279" r:id="rId31"/>
    <p:sldId id="278" r:id="rId32"/>
    <p:sldId id="281" r:id="rId33"/>
    <p:sldId id="283" r:id="rId34"/>
    <p:sldId id="282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0B02-CDD4-42EA-B0C0-116CC8274157}" type="datetimeFigureOut">
              <a:rPr lang="it-IT" smtClean="0"/>
              <a:pPr/>
              <a:t>25/01/2014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94B5-084E-4271-9D45-E1A22B2135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0B02-CDD4-42EA-B0C0-116CC8274157}" type="datetimeFigureOut">
              <a:rPr lang="it-IT" smtClean="0"/>
              <a:pPr/>
              <a:t>25/01/2014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94B5-084E-4271-9D45-E1A22B2135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0B02-CDD4-42EA-B0C0-116CC8274157}" type="datetimeFigureOut">
              <a:rPr lang="it-IT" smtClean="0"/>
              <a:pPr/>
              <a:t>25/01/2014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94B5-084E-4271-9D45-E1A22B2135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0B02-CDD4-42EA-B0C0-116CC8274157}" type="datetimeFigureOut">
              <a:rPr lang="it-IT" smtClean="0"/>
              <a:pPr/>
              <a:t>25/01/2014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94B5-084E-4271-9D45-E1A22B2135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0B02-CDD4-42EA-B0C0-116CC8274157}" type="datetimeFigureOut">
              <a:rPr lang="it-IT" smtClean="0"/>
              <a:pPr/>
              <a:t>25/01/2014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94B5-084E-4271-9D45-E1A22B2135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0B02-CDD4-42EA-B0C0-116CC8274157}" type="datetimeFigureOut">
              <a:rPr lang="it-IT" smtClean="0"/>
              <a:pPr/>
              <a:t>25/01/2014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94B5-084E-4271-9D45-E1A22B2135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0B02-CDD4-42EA-B0C0-116CC8274157}" type="datetimeFigureOut">
              <a:rPr lang="it-IT" smtClean="0"/>
              <a:pPr/>
              <a:t>25/01/2014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94B5-084E-4271-9D45-E1A22B2135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0B02-CDD4-42EA-B0C0-116CC8274157}" type="datetimeFigureOut">
              <a:rPr lang="it-IT" smtClean="0"/>
              <a:pPr/>
              <a:t>25/01/2014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94B5-084E-4271-9D45-E1A22B2135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0B02-CDD4-42EA-B0C0-116CC8274157}" type="datetimeFigureOut">
              <a:rPr lang="it-IT" smtClean="0"/>
              <a:pPr/>
              <a:t>25/01/2014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94B5-084E-4271-9D45-E1A22B2135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0B02-CDD4-42EA-B0C0-116CC8274157}" type="datetimeFigureOut">
              <a:rPr lang="it-IT" smtClean="0"/>
              <a:pPr/>
              <a:t>25/01/2014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94B5-084E-4271-9D45-E1A22B2135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0B02-CDD4-42EA-B0C0-116CC8274157}" type="datetimeFigureOut">
              <a:rPr lang="it-IT" smtClean="0"/>
              <a:pPr/>
              <a:t>25/01/2014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94B5-084E-4271-9D45-E1A22B21356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00B02-CDD4-42EA-B0C0-116CC8274157}" type="datetimeFigureOut">
              <a:rPr lang="it-IT" smtClean="0"/>
              <a:pPr/>
              <a:t>25/01/2014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94B5-084E-4271-9D45-E1A22B21356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it-IT" dirty="0" smtClean="0"/>
              <a:t>Valvole di regolazione </a:t>
            </a:r>
            <a:br>
              <a:rPr lang="it-IT" dirty="0" smtClean="0"/>
            </a:br>
            <a:r>
              <a:rPr lang="it-IT" dirty="0" smtClean="0"/>
              <a:t>della portata acqua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3168352" cy="37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422" y="3501008"/>
            <a:ext cx="3322411" cy="29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88632"/>
          </a:xfrm>
        </p:spPr>
        <p:txBody>
          <a:bodyPr/>
          <a:lstStyle/>
          <a:p>
            <a:r>
              <a:rPr lang="it-IT" dirty="0" smtClean="0"/>
              <a:t>Per poter bilanciare il circuito sarà </a:t>
            </a:r>
            <a:r>
              <a:rPr lang="it-IT" dirty="0" smtClean="0"/>
              <a:t>necessario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installare </a:t>
            </a:r>
            <a:r>
              <a:rPr lang="it-IT" dirty="0" smtClean="0"/>
              <a:t>una valvola di bilanciamento all’ingresso di ogni terminale </a:t>
            </a:r>
            <a:r>
              <a:rPr lang="it-IT" dirty="0" err="1" smtClean="0"/>
              <a:t>idronico</a:t>
            </a:r>
            <a:r>
              <a:rPr lang="it-IT" dirty="0" smtClean="0"/>
              <a:t>, </a:t>
            </a:r>
            <a:r>
              <a:rPr lang="it-IT" dirty="0" smtClean="0"/>
              <a:t>accettando una </a:t>
            </a:r>
            <a:r>
              <a:rPr lang="it-IT" dirty="0" smtClean="0"/>
              <a:t>perdita di carico aggiuntiva</a:t>
            </a:r>
          </a:p>
          <a:p>
            <a:pPr lvl="1"/>
            <a:r>
              <a:rPr lang="it-IT" dirty="0" smtClean="0"/>
              <a:t>regolare </a:t>
            </a:r>
            <a:r>
              <a:rPr lang="it-IT" dirty="0" smtClean="0"/>
              <a:t>le valvole di bilanciamento, una ad una, incrementando la perdita di carico in corrispondenza dei terminali più vicini alla pompa </a:t>
            </a:r>
          </a:p>
          <a:p>
            <a:pPr lvl="1"/>
            <a:r>
              <a:rPr lang="it-IT" dirty="0" smtClean="0"/>
              <a:t>verificare </a:t>
            </a:r>
            <a:r>
              <a:rPr lang="it-IT" dirty="0" smtClean="0"/>
              <a:t>che la portata sia quella richiesta per ciascun terminale considerando che l’intervento sulla perdita di carico del singolo ramo influenza la portata sugli altri apparecchi</a:t>
            </a:r>
          </a:p>
        </p:txBody>
      </p:sp>
    </p:spTree>
    <p:extLst>
      <p:ext uri="{BB962C8B-B14F-4D97-AF65-F5344CB8AC3E}">
        <p14:creationId xmlns:p14="http://schemas.microsoft.com/office/powerpoint/2010/main" val="326639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Se un circuito è ben bilanciato</a:t>
            </a:r>
          </a:p>
          <a:p>
            <a:pPr lvl="1"/>
            <a:r>
              <a:rPr lang="it-IT" dirty="0" smtClean="0"/>
              <a:t>Si garantisce il corretto funzionamento dei terminali</a:t>
            </a:r>
          </a:p>
          <a:p>
            <a:pPr lvl="1"/>
            <a:r>
              <a:rPr lang="it-IT" dirty="0" smtClean="0"/>
              <a:t>Si evitano velocità troppo elevate, possibile causa di rumori ed azioni abrasive</a:t>
            </a:r>
          </a:p>
          <a:p>
            <a:pPr lvl="1"/>
            <a:r>
              <a:rPr lang="it-IT" dirty="0" smtClean="0"/>
              <a:t>Si impedisce che le elettropompe lavorino in condizioni di basso rendimento, surriscaldandosi</a:t>
            </a:r>
          </a:p>
          <a:p>
            <a:pPr lvl="1"/>
            <a:r>
              <a:rPr lang="it-IT" dirty="0" smtClean="0"/>
              <a:t>Si limita il valore delle pressioni differenziali che agiscono sulle valvole di regolazione, impedendone irregolarità di funzionamento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026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La regolazione eseguita risulta però valida solo nella condizione di impianto funzionante al 100%</a:t>
            </a:r>
          </a:p>
          <a:p>
            <a:r>
              <a:rPr lang="it-IT" dirty="0" smtClean="0"/>
              <a:t>Appena </a:t>
            </a:r>
            <a:r>
              <a:rPr lang="it-IT" dirty="0" smtClean="0"/>
              <a:t>si </a:t>
            </a:r>
            <a:r>
              <a:rPr lang="it-IT" dirty="0" smtClean="0"/>
              <a:t>verificasse una chiusura parziale </a:t>
            </a:r>
            <a:r>
              <a:rPr lang="it-IT" dirty="0" smtClean="0"/>
              <a:t>dell’impianto, </a:t>
            </a:r>
            <a:r>
              <a:rPr lang="it-IT" dirty="0" smtClean="0"/>
              <a:t>le condizioni di lavoro verrebbero a cambiare con il risultato che le portate non rispecchieranno più le condizioni iniziali di progetto</a:t>
            </a:r>
          </a:p>
          <a:p>
            <a:r>
              <a:rPr lang="it-IT" dirty="0" smtClean="0"/>
              <a:t>La chiusura delle valvole di regolazione di alcuni apparecchi presenti nell’impianto crea infatti delle diverse sovrappressioni nel circuito e quindi una nuova ripartizione delle portate ad ogni singolo derivato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0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1300163"/>
            <a:ext cx="63627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96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33432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3147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564904"/>
            <a:ext cx="33242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0069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76664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La valvola di regolazione </a:t>
            </a:r>
            <a:r>
              <a:rPr lang="it-IT" dirty="0" err="1" smtClean="0"/>
              <a:t>Oventrop</a:t>
            </a:r>
            <a:r>
              <a:rPr lang="it-IT" dirty="0" smtClean="0"/>
              <a:t>, serie QTZ, è una valvola combinata consistente in un regolatore di portata automatico (valore nominale impostabile manualmente) e in una valvola di regolazione abbinata ad un servomotore elettrotermico del tipo On/Off pilotato da un regolatore di </a:t>
            </a:r>
            <a:r>
              <a:rPr lang="it-IT" dirty="0" smtClean="0"/>
              <a:t>temperatura</a:t>
            </a:r>
            <a:endParaRPr lang="it-IT" dirty="0" smtClean="0"/>
          </a:p>
          <a:p>
            <a:r>
              <a:rPr lang="it-IT" dirty="0" smtClean="0"/>
              <a:t>La valvola di regolazione QTZ, tramite la variazione della portata, è utilizzata per il controllo automatico della portata ed è quindi indipendente dalle variazioni della pressione acqua impianto a monte della valvola (bilanciamento idraulico</a:t>
            </a:r>
            <a:r>
              <a:rPr lang="it-IT" dirty="0" smtClean="0"/>
              <a:t>). Con </a:t>
            </a:r>
            <a:r>
              <a:rPr lang="it-IT" dirty="0" smtClean="0"/>
              <a:t>l’ausilio </a:t>
            </a:r>
            <a:r>
              <a:rPr lang="it-IT" dirty="0" smtClean="0"/>
              <a:t>dell’attuatore </a:t>
            </a:r>
            <a:r>
              <a:rPr lang="it-IT" dirty="0" smtClean="0"/>
              <a:t>svolge quindi la funzione di </a:t>
            </a:r>
            <a:r>
              <a:rPr lang="it-IT" dirty="0" smtClean="0"/>
              <a:t>termoregolazione</a:t>
            </a:r>
            <a:endParaRPr lang="it-IT" dirty="0" smtClean="0"/>
          </a:p>
          <a:p>
            <a:r>
              <a:rPr lang="it-IT" dirty="0" smtClean="0"/>
              <a:t>Per impostare la portata acqua desiderata è sufficiente agire sulla ghiera di taratura posta al di sotto del corpo valvola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76664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Dimensioni ridotte</a:t>
            </a:r>
          </a:p>
          <a:p>
            <a:r>
              <a:rPr lang="it-IT" dirty="0" smtClean="0"/>
              <a:t>Facilità di impostazione del valore di portata voluto</a:t>
            </a:r>
          </a:p>
          <a:p>
            <a:pPr lvl="1"/>
            <a:r>
              <a:rPr lang="it-IT" dirty="0" smtClean="0"/>
              <a:t>I valori nominali sono impressi su due superfici oblique della manopola assicurando una eccellente visibilità dei valori in ogni posizione di montaggio della valvola</a:t>
            </a:r>
          </a:p>
          <a:p>
            <a:pPr lvl="1"/>
            <a:r>
              <a:rPr lang="it-IT" dirty="0" smtClean="0"/>
              <a:t>Il campo di regolazione nominale della valvola è impresso sulla manopola</a:t>
            </a:r>
          </a:p>
          <a:p>
            <a:pPr lvl="1"/>
            <a:r>
              <a:rPr lang="it-IT" dirty="0" smtClean="0"/>
              <a:t>I valori nominali sono indicati in l/h e non richiedono conversioni</a:t>
            </a:r>
          </a:p>
          <a:p>
            <a:pPr lvl="1"/>
            <a:r>
              <a:rPr lang="it-IT" dirty="0" smtClean="0"/>
              <a:t>È disponibile un anello di bloccaggio che può essere piombato evitando manomissioni</a:t>
            </a:r>
          </a:p>
          <a:p>
            <a:pPr lvl="1"/>
            <a:r>
              <a:rPr lang="it-IT" dirty="0" smtClean="0"/>
              <a:t>La valvola di regolazione ha una caratteristica lineare estremamente vantaggiosa quando abbinata ad un attuatore di tipo lineare, quali sono i nostri standard</a:t>
            </a:r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757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La valvola di regolazione </a:t>
            </a:r>
            <a:r>
              <a:rPr lang="it-IT" dirty="0" err="1" smtClean="0"/>
              <a:t>Oventrop</a:t>
            </a:r>
            <a:r>
              <a:rPr lang="it-IT" dirty="0" smtClean="0"/>
              <a:t> combina </a:t>
            </a:r>
            <a:r>
              <a:rPr lang="it-IT" dirty="0" smtClean="0"/>
              <a:t>in sé il funzionamento di tre valvole</a:t>
            </a:r>
          </a:p>
          <a:p>
            <a:pPr lvl="1"/>
            <a:r>
              <a:rPr lang="it-IT" dirty="0" smtClean="0"/>
              <a:t>Il diaframma integrato (1) agisce come un regolatore differenziale e garantisce una regolazione ad un valore costante della pressione differenziale “p2” – “p3”</a:t>
            </a:r>
          </a:p>
          <a:p>
            <a:pPr lvl="1"/>
            <a:r>
              <a:rPr lang="it-IT" dirty="0" smtClean="0"/>
              <a:t>Anche in presenza di elevate variazioni della pressione differenziale “p1” – “p3” durante condizioni di </a:t>
            </a:r>
            <a:r>
              <a:rPr lang="it-IT" dirty="0" smtClean="0"/>
              <a:t>carico </a:t>
            </a:r>
            <a:r>
              <a:rPr lang="it-IT" dirty="0" smtClean="0"/>
              <a:t>parziale, la pressione differenziale “p2” – “p3” è tenuta ad un valore costante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499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4767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260648"/>
            <a:ext cx="4667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7438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0770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/>
              <a:t>“p1” è la pressione all’ingresso della valvola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“p3” è la pressione all’uscita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“p2” è la pressione di attivazione del diaframma e di mantenimento della pressione differenziale “p2” – “p3” ad un valore costante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986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è sviluppato un progetto che prevede la possibilità di fornire delle valvole di regolazione della portata </a:t>
            </a:r>
            <a:r>
              <a:rPr lang="it-IT" dirty="0" smtClean="0"/>
              <a:t>dell’acqua da </a:t>
            </a:r>
            <a:r>
              <a:rPr lang="it-IT" dirty="0" smtClean="0"/>
              <a:t>abbinare a nostri terminali </a:t>
            </a:r>
            <a:r>
              <a:rPr lang="it-IT" dirty="0" err="1" smtClean="0"/>
              <a:t>idronici</a:t>
            </a:r>
            <a:r>
              <a:rPr lang="it-IT" dirty="0" smtClean="0"/>
              <a:t> serie CRC – CRS – CCN ed SK sia con motori asincroni che </a:t>
            </a:r>
            <a:r>
              <a:rPr lang="it-IT" dirty="0" smtClean="0"/>
              <a:t>elettronici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37266" cy="405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144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752600"/>
            <a:ext cx="7048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9372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Campo di impiego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1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Temperatura massima di esercizio 120°C</a:t>
            </a:r>
          </a:p>
          <a:p>
            <a:r>
              <a:rPr lang="it-IT" dirty="0" smtClean="0"/>
              <a:t>Temperatura minima di esercizio -10°C</a:t>
            </a:r>
          </a:p>
          <a:p>
            <a:r>
              <a:rPr lang="it-IT" dirty="0" smtClean="0"/>
              <a:t>Pressione massima di esercizio 16 bar</a:t>
            </a:r>
          </a:p>
          <a:p>
            <a:r>
              <a:rPr lang="it-IT" dirty="0" smtClean="0"/>
              <a:t>Massima pressione differenziale 4 bar</a:t>
            </a:r>
          </a:p>
          <a:p>
            <a:r>
              <a:rPr lang="it-IT" dirty="0" smtClean="0"/>
              <a:t>Massima % miscela acqua/glicole 50%</a:t>
            </a:r>
          </a:p>
          <a:p>
            <a:r>
              <a:rPr lang="it-IT" dirty="0" smtClean="0"/>
              <a:t>Corsa otturatore 2,8 mm</a:t>
            </a:r>
          </a:p>
          <a:p>
            <a:r>
              <a:rPr lang="it-IT" dirty="0" smtClean="0"/>
              <a:t>Minima pressione differenziale (vedi diagramma)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293096"/>
            <a:ext cx="46577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954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936104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Minima pressione differenziale monte valle valvola necessaria a garantire il valore di portata impostato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6840760" cy="144016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QTZ DN 10   30 -   210 l/h  </a:t>
            </a:r>
            <a:r>
              <a:rPr lang="it-IT" dirty="0" err="1" smtClean="0"/>
              <a:t>Kvs</a:t>
            </a:r>
            <a:r>
              <a:rPr lang="it-IT" dirty="0" smtClean="0"/>
              <a:t> 0,5</a:t>
            </a:r>
          </a:p>
          <a:p>
            <a:r>
              <a:rPr lang="it-IT" dirty="0" smtClean="0"/>
              <a:t>QTZ DN 10   90 -   450 l/h  </a:t>
            </a:r>
            <a:r>
              <a:rPr lang="it-IT" dirty="0" err="1" smtClean="0"/>
              <a:t>Kvs</a:t>
            </a:r>
            <a:r>
              <a:rPr lang="it-IT" dirty="0" smtClean="0"/>
              <a:t> 1,1</a:t>
            </a:r>
          </a:p>
          <a:p>
            <a:r>
              <a:rPr lang="it-IT" dirty="0" smtClean="0"/>
              <a:t>QTZ DN 15 150 - 1050 l/h  </a:t>
            </a:r>
            <a:r>
              <a:rPr lang="it-IT" dirty="0" err="1" smtClean="0"/>
              <a:t>Kvs</a:t>
            </a:r>
            <a:r>
              <a:rPr lang="it-IT" dirty="0" smtClean="0"/>
              <a:t> 1,8</a:t>
            </a:r>
          </a:p>
          <a:p>
            <a:r>
              <a:rPr lang="it-IT" dirty="0" smtClean="0"/>
              <a:t>QTZ DN 20 180 - 1300 l/h  </a:t>
            </a:r>
            <a:r>
              <a:rPr lang="it-IT" dirty="0" err="1" smtClean="0"/>
              <a:t>Kvs</a:t>
            </a:r>
            <a:r>
              <a:rPr lang="it-IT" dirty="0" smtClean="0"/>
              <a:t> 2,5</a:t>
            </a:r>
          </a:p>
          <a:p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08920"/>
            <a:ext cx="4680520" cy="233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93096"/>
            <a:ext cx="4644008" cy="252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678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Fattori da ben considerare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Si sceglie la valvola in base al valore nominale della portata acqua di progetto</a:t>
            </a:r>
          </a:p>
          <a:p>
            <a:r>
              <a:rPr lang="it-IT" dirty="0" smtClean="0"/>
              <a:t>Si dimensionano le tubazioni del circuito primario e secondario in base alle portate globali</a:t>
            </a:r>
          </a:p>
          <a:p>
            <a:r>
              <a:rPr lang="it-IT" dirty="0" smtClean="0"/>
              <a:t>Si determinano le perdite di carico totali sommando fra loro:</a:t>
            </a:r>
          </a:p>
          <a:p>
            <a:pPr lvl="1"/>
            <a:r>
              <a:rPr lang="it-IT" dirty="0" smtClean="0"/>
              <a:t>Le perdite di carico dell’ultimo terminale servito (</a:t>
            </a:r>
            <a:r>
              <a:rPr lang="it-IT" dirty="0" err="1" smtClean="0"/>
              <a:t>ventilconvettore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La pressione differenziale minima di lavoro della valvola</a:t>
            </a:r>
          </a:p>
          <a:p>
            <a:pPr lvl="1"/>
            <a:r>
              <a:rPr lang="it-IT" dirty="0" smtClean="0"/>
              <a:t>Le perdite di carico continue del circuito (funzione dei diametri e delle lunghezze </a:t>
            </a:r>
            <a:r>
              <a:rPr lang="it-IT" smtClean="0"/>
              <a:t>delle tubazioni)</a:t>
            </a:r>
          </a:p>
          <a:p>
            <a:pPr lvl="1"/>
            <a:r>
              <a:rPr lang="it-IT" dirty="0" smtClean="0"/>
              <a:t>Le perdite di carico localizzate del circuito (tengono conto delle curve, stacchi e/o diramazioni)</a:t>
            </a:r>
          </a:p>
        </p:txBody>
      </p:sp>
    </p:spTree>
    <p:extLst>
      <p:ext uri="{BB962C8B-B14F-4D97-AF65-F5344CB8AC3E}">
        <p14:creationId xmlns:p14="http://schemas.microsoft.com/office/powerpoint/2010/main" val="2907911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Gamma valvole </a:t>
            </a:r>
            <a:r>
              <a:rPr lang="it-IT" dirty="0" err="1" smtClean="0"/>
              <a:t>Oventrop</a:t>
            </a:r>
            <a:r>
              <a:rPr lang="it-IT" dirty="0" smtClean="0"/>
              <a:t> </a:t>
            </a:r>
            <a:r>
              <a:rPr lang="it-IT" dirty="0" smtClean="0"/>
              <a:t>disponibili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971600" y="2636912"/>
          <a:ext cx="6984777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59"/>
                <a:gridCol w="2896767"/>
                <a:gridCol w="1759751"/>
              </a:tblGrid>
              <a:tr h="576064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Modello DN</a:t>
                      </a:r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/>
                        <a:t>Range</a:t>
                      </a:r>
                      <a:r>
                        <a:rPr lang="it-IT" sz="2400" b="1" dirty="0" smtClean="0"/>
                        <a:t> Portata l/h</a:t>
                      </a:r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/>
                        <a:t>Kvs</a:t>
                      </a:r>
                      <a:endParaRPr lang="it-IT" sz="2400" b="1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QTZ DN 10</a:t>
                      </a:r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90   -     450 </a:t>
                      </a:r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1,1</a:t>
                      </a:r>
                      <a:endParaRPr lang="it-IT" sz="2400" b="1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QTZ DN 15</a:t>
                      </a:r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150     -    1050</a:t>
                      </a:r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1,8</a:t>
                      </a:r>
                      <a:endParaRPr lang="it-IT" sz="2400" b="1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QTZ DN 20</a:t>
                      </a:r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180    -   1300</a:t>
                      </a:r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2,5</a:t>
                      </a:r>
                      <a:endParaRPr lang="it-IT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326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dirty="0" smtClean="0"/>
              <a:t>Terminali e relativi kit valvole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CRC – CRS – CCN</a:t>
            </a:r>
          </a:p>
          <a:p>
            <a:pPr lvl="1"/>
            <a:r>
              <a:rPr lang="it-IT" dirty="0" smtClean="0"/>
              <a:t>Kit valvola per batteria primaria </a:t>
            </a:r>
            <a:r>
              <a:rPr lang="it-IT" dirty="0" smtClean="0"/>
              <a:t> </a:t>
            </a:r>
            <a:r>
              <a:rPr lang="it-IT" dirty="0" err="1" smtClean="0"/>
              <a:t>Kvs</a:t>
            </a:r>
            <a:r>
              <a:rPr lang="it-IT" dirty="0" smtClean="0"/>
              <a:t> </a:t>
            </a:r>
            <a:r>
              <a:rPr lang="it-IT" dirty="0" smtClean="0"/>
              <a:t>1,6</a:t>
            </a:r>
          </a:p>
          <a:p>
            <a:pPr lvl="1"/>
            <a:r>
              <a:rPr lang="it-IT" dirty="0" smtClean="0"/>
              <a:t>Kit valvola per batteria primaria </a:t>
            </a:r>
            <a:r>
              <a:rPr lang="it-IT" dirty="0" smtClean="0"/>
              <a:t> </a:t>
            </a:r>
            <a:r>
              <a:rPr lang="it-IT" dirty="0" err="1" smtClean="0"/>
              <a:t>Kvs</a:t>
            </a:r>
            <a:r>
              <a:rPr lang="it-IT" dirty="0" smtClean="0"/>
              <a:t> </a:t>
            </a:r>
            <a:r>
              <a:rPr lang="it-IT" dirty="0" smtClean="0"/>
              <a:t>2,5</a:t>
            </a:r>
          </a:p>
          <a:p>
            <a:pPr lvl="1"/>
            <a:r>
              <a:rPr lang="it-IT" dirty="0" smtClean="0"/>
              <a:t>Kit valvola per batteria ausiliaria </a:t>
            </a:r>
            <a:r>
              <a:rPr lang="it-IT" dirty="0" err="1" smtClean="0"/>
              <a:t>Kvs</a:t>
            </a:r>
            <a:r>
              <a:rPr lang="it-IT" dirty="0" smtClean="0"/>
              <a:t> 1</a:t>
            </a:r>
          </a:p>
          <a:p>
            <a:pPr lvl="1"/>
            <a:r>
              <a:rPr lang="it-IT" dirty="0" smtClean="0"/>
              <a:t>Kit valvola per batteria ausiliaria </a:t>
            </a:r>
            <a:r>
              <a:rPr lang="it-IT" dirty="0" err="1" smtClean="0"/>
              <a:t>Kvs</a:t>
            </a:r>
            <a:r>
              <a:rPr lang="it-IT" dirty="0" smtClean="0"/>
              <a:t> 1,6</a:t>
            </a:r>
          </a:p>
          <a:p>
            <a:r>
              <a:rPr lang="it-IT" dirty="0" smtClean="0"/>
              <a:t>SK 600 </a:t>
            </a:r>
          </a:p>
          <a:p>
            <a:pPr lvl="1"/>
            <a:r>
              <a:rPr lang="it-IT" dirty="0" smtClean="0"/>
              <a:t>Kit valvola per batteria primaria </a:t>
            </a:r>
            <a:r>
              <a:rPr lang="it-IT" dirty="0" smtClean="0"/>
              <a:t> </a:t>
            </a:r>
            <a:r>
              <a:rPr lang="it-IT" dirty="0" err="1" smtClean="0"/>
              <a:t>Kvs</a:t>
            </a:r>
            <a:r>
              <a:rPr lang="it-IT" dirty="0" smtClean="0"/>
              <a:t> </a:t>
            </a:r>
            <a:r>
              <a:rPr lang="it-IT" dirty="0" smtClean="0"/>
              <a:t>1,6</a:t>
            </a:r>
          </a:p>
          <a:p>
            <a:pPr lvl="1"/>
            <a:r>
              <a:rPr lang="it-IT" dirty="0" smtClean="0"/>
              <a:t>Kit valvola per batteria </a:t>
            </a:r>
            <a:r>
              <a:rPr lang="it-IT" dirty="0" smtClean="0"/>
              <a:t>ausiliaria </a:t>
            </a:r>
            <a:r>
              <a:rPr lang="it-IT" dirty="0" err="1" smtClean="0"/>
              <a:t>Kvs</a:t>
            </a:r>
            <a:r>
              <a:rPr lang="it-IT" dirty="0" smtClean="0"/>
              <a:t> </a:t>
            </a:r>
            <a:r>
              <a:rPr lang="it-IT" dirty="0" smtClean="0"/>
              <a:t>1,6</a:t>
            </a:r>
          </a:p>
          <a:p>
            <a:r>
              <a:rPr lang="it-IT" dirty="0" smtClean="0"/>
              <a:t>SK 800 </a:t>
            </a:r>
          </a:p>
          <a:p>
            <a:pPr lvl="1"/>
            <a:r>
              <a:rPr lang="it-IT" dirty="0" smtClean="0"/>
              <a:t>Kit valvola per batteria primaria </a:t>
            </a:r>
            <a:r>
              <a:rPr lang="it-IT" dirty="0" smtClean="0"/>
              <a:t> </a:t>
            </a:r>
            <a:r>
              <a:rPr lang="it-IT" dirty="0" err="1" smtClean="0"/>
              <a:t>Kvs</a:t>
            </a:r>
            <a:r>
              <a:rPr lang="it-IT" dirty="0" smtClean="0"/>
              <a:t> 1,6</a:t>
            </a:r>
            <a:endParaRPr lang="it-IT" dirty="0" smtClean="0"/>
          </a:p>
          <a:p>
            <a:pPr lvl="1"/>
            <a:r>
              <a:rPr lang="it-IT" dirty="0" smtClean="0"/>
              <a:t>Kit valvola per batteria primaria </a:t>
            </a:r>
            <a:r>
              <a:rPr lang="it-IT" dirty="0" smtClean="0"/>
              <a:t> </a:t>
            </a:r>
            <a:r>
              <a:rPr lang="it-IT" dirty="0" err="1" smtClean="0"/>
              <a:t>Kvs</a:t>
            </a:r>
            <a:r>
              <a:rPr lang="it-IT" dirty="0" smtClean="0"/>
              <a:t> 2,5</a:t>
            </a:r>
            <a:endParaRPr lang="it-IT" dirty="0" smtClean="0"/>
          </a:p>
          <a:p>
            <a:pPr lvl="1"/>
            <a:r>
              <a:rPr lang="it-IT" dirty="0" smtClean="0"/>
              <a:t>Kit valvola per batteria </a:t>
            </a:r>
            <a:r>
              <a:rPr lang="it-IT" dirty="0" smtClean="0"/>
              <a:t>ausiliaria </a:t>
            </a:r>
            <a:r>
              <a:rPr lang="it-IT" dirty="0" err="1" smtClean="0"/>
              <a:t>Kvs</a:t>
            </a:r>
            <a:r>
              <a:rPr lang="it-IT" dirty="0" smtClean="0"/>
              <a:t> </a:t>
            </a:r>
            <a:r>
              <a:rPr lang="it-IT" dirty="0" smtClean="0"/>
              <a:t>1,6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8854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Kit valvole con tubi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E’ disponibile una </a:t>
            </a:r>
            <a:r>
              <a:rPr lang="it-IT" dirty="0" smtClean="0"/>
              <a:t>serie di kit valvole che comprendono:</a:t>
            </a:r>
          </a:p>
          <a:p>
            <a:pPr lvl="1"/>
            <a:r>
              <a:rPr lang="it-IT" dirty="0" smtClean="0"/>
              <a:t>Valvola </a:t>
            </a:r>
            <a:r>
              <a:rPr lang="it-IT" dirty="0" smtClean="0"/>
              <a:t>di </a:t>
            </a:r>
            <a:r>
              <a:rPr lang="it-IT" dirty="0" smtClean="0"/>
              <a:t>regolazione</a:t>
            </a:r>
          </a:p>
          <a:p>
            <a:pPr lvl="1"/>
            <a:r>
              <a:rPr lang="it-IT" dirty="0" smtClean="0"/>
              <a:t>Kit tubi di collegamento al terminale </a:t>
            </a:r>
            <a:r>
              <a:rPr lang="it-IT" dirty="0" err="1" smtClean="0"/>
              <a:t>idronico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 smtClean="0"/>
              <a:t>kit tubi è disponibile nella </a:t>
            </a:r>
            <a:r>
              <a:rPr lang="it-IT" dirty="0" smtClean="0"/>
              <a:t>sola versione </a:t>
            </a:r>
            <a:r>
              <a:rPr lang="it-IT" dirty="0" smtClean="0"/>
              <a:t>“semplificata” – non vengono forniti rubinetti di intercettazione del fluido che devono quindi essere previsti sull’impianto (analogia con nostri </a:t>
            </a:r>
            <a:r>
              <a:rPr lang="it-IT" dirty="0" smtClean="0"/>
              <a:t>kit </a:t>
            </a:r>
            <a:r>
              <a:rPr lang="it-IT" dirty="0" smtClean="0"/>
              <a:t>valvole a 2 vie)</a:t>
            </a:r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it-IT" dirty="0" smtClean="0"/>
              <a:t>ESEMPI </a:t>
            </a:r>
            <a:r>
              <a:rPr lang="it-IT" dirty="0" err="1" smtClean="0"/>
              <a:t>DI</a:t>
            </a:r>
            <a:r>
              <a:rPr lang="it-IT" dirty="0" smtClean="0"/>
              <a:t> INSTALLAZIONE</a:t>
            </a:r>
            <a:endParaRPr 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47745" cy="60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907704" y="11663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CRC – CRS – CCN IMPIANTO A 2 TUBI</a:t>
            </a:r>
            <a:endParaRPr lang="it-IT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440160"/>
          </a:xfrm>
        </p:spPr>
        <p:txBody>
          <a:bodyPr>
            <a:normAutofit/>
          </a:bodyPr>
          <a:lstStyle/>
          <a:p>
            <a:r>
              <a:rPr lang="it-IT" dirty="0" smtClean="0"/>
              <a:t>Perché utilizzare le valvole di regolazione della portata conviene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89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88946" cy="605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907704" y="11663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CRC – CRS – CCN IMPIANTO A 4 TUBI</a:t>
            </a:r>
            <a:endParaRPr lang="it-IT" sz="24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510506" cy="563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907704" y="11663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SK 600  IMPIANTO A 2 TUBI</a:t>
            </a:r>
            <a:endParaRPr lang="it-IT" sz="2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6416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907704" y="11663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SK 600  IMPIANTO A 4 TUBI</a:t>
            </a:r>
            <a:endParaRPr lang="it-IT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54242" cy="611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907704" y="11663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SK 800  IMPIANTO A 2 TUBI</a:t>
            </a:r>
            <a:endParaRPr lang="it-IT" sz="2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27262" cy="61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907704" y="11663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SK 800  IMPIANTO A 4 TUBI</a:t>
            </a:r>
            <a:endParaRPr lang="it-IT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 moderni impianti di climatizzazione devono soddisfare due requisiti fondamentali:</a:t>
            </a:r>
          </a:p>
          <a:p>
            <a:pPr lvl="1"/>
            <a:r>
              <a:rPr lang="it-IT" dirty="0" smtClean="0"/>
              <a:t>Garantire un elevato comfort termico</a:t>
            </a:r>
          </a:p>
          <a:p>
            <a:pPr lvl="1"/>
            <a:r>
              <a:rPr lang="it-IT" dirty="0" smtClean="0"/>
              <a:t>Limitare il consumo di energia</a:t>
            </a:r>
          </a:p>
          <a:p>
            <a:r>
              <a:rPr lang="it-IT" dirty="0" smtClean="0"/>
              <a:t>Per poter far questo occorre fornire ai terminali dell’impianto la giusta quantità di fluido termovettore per far sì che questi possano   riscaldare o raffrescare secondo le richieste di </a:t>
            </a:r>
            <a:r>
              <a:rPr lang="it-IT" dirty="0" smtClean="0"/>
              <a:t>progetto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276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Le leggi fisiche di scambio termico, alla base di ogni considerazione energetica, stabiliscono che l’immissione o sottrazione di calore da parte dei terminali è funzione della portata del fluido che li </a:t>
            </a:r>
            <a:r>
              <a:rPr lang="it-IT" dirty="0" smtClean="0"/>
              <a:t>attraversa</a:t>
            </a:r>
            <a:endParaRPr lang="it-IT" dirty="0" smtClean="0"/>
          </a:p>
          <a:p>
            <a:r>
              <a:rPr lang="it-IT" dirty="0" smtClean="0"/>
              <a:t>La realizzazione di un impianto non si può considerare conclusa se non si è in grado di stabilire la portata con la quale viene alimentato ogni terminale.</a:t>
            </a:r>
          </a:p>
          <a:p>
            <a:r>
              <a:rPr lang="it-IT" dirty="0" smtClean="0"/>
              <a:t>Solo se i terminali sono alimentati con la corretta portata di fluido possono funzionare nelle condizioni nominali per le quali sono stati dimensionati</a:t>
            </a:r>
          </a:p>
          <a:p>
            <a:r>
              <a:rPr lang="it-IT" dirty="0" smtClean="0"/>
              <a:t>In questo caso si può parlare di circuiti </a:t>
            </a:r>
            <a:r>
              <a:rPr lang="it-IT" dirty="0" err="1" smtClean="0"/>
              <a:t>idrauilici</a:t>
            </a:r>
            <a:r>
              <a:rPr lang="it-IT" dirty="0" smtClean="0"/>
              <a:t> bilanciati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717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421087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Negli impianti medio-piccoli, a portata costante, un buon dimensionamento delle tubazioni è in genere sufficiente ad assicurare circuiti </a:t>
            </a:r>
            <a:r>
              <a:rPr lang="it-IT" dirty="0" smtClean="0"/>
              <a:t>bilanciati</a:t>
            </a:r>
            <a:endParaRPr lang="it-IT" dirty="0" smtClean="0"/>
          </a:p>
          <a:p>
            <a:r>
              <a:rPr lang="it-IT" dirty="0" smtClean="0"/>
              <a:t>Negli impianti a reti estese, o a portata variabile, per poter realizzare circuiti bilanciati è necessario prevedere appositi dispositivi in grado di regolare la portata del </a:t>
            </a:r>
            <a:r>
              <a:rPr lang="it-IT" dirty="0" smtClean="0"/>
              <a:t>fluido</a:t>
            </a:r>
            <a:endParaRPr lang="it-IT" dirty="0" smtClean="0"/>
          </a:p>
          <a:p>
            <a:r>
              <a:rPr lang="it-IT" dirty="0" smtClean="0"/>
              <a:t>Consideriamo </a:t>
            </a:r>
            <a:r>
              <a:rPr lang="it-IT" dirty="0" smtClean="0"/>
              <a:t>un impianto, inizialmente non bilanciato, che include dei terminali corredati di valvole di bilanciamento </a:t>
            </a:r>
            <a:r>
              <a:rPr lang="it-IT" dirty="0" smtClean="0"/>
              <a:t>manuale e vediamo come si procede al bilanciamento, evidenziando alla fine i vantaggi sul circuito ed i limiti delle valvole manuali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330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128120" cy="25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996952"/>
            <a:ext cx="416584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96952"/>
            <a:ext cx="413718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78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923925"/>
            <a:ext cx="60769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40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457325"/>
            <a:ext cx="60769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8047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1217</Words>
  <Application>Microsoft Office PowerPoint</Application>
  <PresentationFormat>Presentazione su schermo (4:3)</PresentationFormat>
  <Paragraphs>101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Valvole di regolazione  della portata acqua</vt:lpstr>
      <vt:lpstr>Presentazione standard di PowerPoint</vt:lpstr>
      <vt:lpstr>Perché utilizzare le valvole di regolazione della portata conviene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Campo di impiego</vt:lpstr>
      <vt:lpstr>Minima pressione differenziale monte valle valvola necessaria a garantire il valore di portata impostato</vt:lpstr>
      <vt:lpstr>Fattori da ben considerare</vt:lpstr>
      <vt:lpstr>Gamma valvole Oventrop disponibili</vt:lpstr>
      <vt:lpstr>Terminali e relativi kit valvole</vt:lpstr>
      <vt:lpstr>Kit valvole con tubi</vt:lpstr>
      <vt:lpstr>ESEMPI DI INSTALLAZIONE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Luca</dc:creator>
  <cp:lastModifiedBy>Luca</cp:lastModifiedBy>
  <cp:revision>51</cp:revision>
  <dcterms:created xsi:type="dcterms:W3CDTF">2013-09-03T15:23:47Z</dcterms:created>
  <dcterms:modified xsi:type="dcterms:W3CDTF">2014-01-25T08:11:52Z</dcterms:modified>
</cp:coreProperties>
</file>